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79" r:id="rId5"/>
    <p:sldMasterId id="2147483648" r:id="rId6"/>
  </p:sldMasterIdLst>
  <p:notesMasterIdLst>
    <p:notesMasterId r:id="rId22"/>
  </p:notesMasterIdLst>
  <p:sldIdLst>
    <p:sldId id="2129" r:id="rId7"/>
    <p:sldId id="2139" r:id="rId8"/>
    <p:sldId id="2152" r:id="rId9"/>
    <p:sldId id="2163" r:id="rId10"/>
    <p:sldId id="2164" r:id="rId11"/>
    <p:sldId id="2165" r:id="rId12"/>
    <p:sldId id="2166" r:id="rId13"/>
    <p:sldId id="2155" r:id="rId14"/>
    <p:sldId id="2156" r:id="rId15"/>
    <p:sldId id="2158" r:id="rId16"/>
    <p:sldId id="2160" r:id="rId17"/>
    <p:sldId id="2153" r:id="rId18"/>
    <p:sldId id="2167" r:id="rId19"/>
    <p:sldId id="2159" r:id="rId20"/>
    <p:sldId id="21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00"/>
    <a:srgbClr val="1B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740"/>
  </p:normalViewPr>
  <p:slideViewPr>
    <p:cSldViewPr snapToGrid="0">
      <p:cViewPr varScale="1">
        <p:scale>
          <a:sx n="134" d="100"/>
          <a:sy n="134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FC43-8A1A-774E-A65E-EACFF4840B2A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2C11-4141-D14A-ADB1-ADCC79A8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BC42-0008-8D0A-9E2E-407DA00C9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7C989-A44A-F0AA-BF43-AA90D3CA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9F586-AFCB-B589-37B3-8435A81C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6AA4D-D4A0-0AC0-7992-1BC2A42C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8313-AB0E-BEDE-512B-1597B079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F7F5-C0C6-C7F8-68E9-3E9C336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4B58E-63F3-A0C2-6ABF-13BA83EBF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CFA2C-ACA2-E753-11B4-6AA1B573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DD41-68C1-96A5-ED95-B8F5D1EB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627D0-F4AE-BE43-E2EB-443C370D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08708-A28E-3F6F-8B6B-56247E34D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1FFBE-4DEA-4895-44FA-44A2DF743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1836-9C74-715A-2C1D-9849C64B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05A5-C39A-4306-4FA9-2E76B1F3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248F1-D5E9-1C09-E1D1-95073424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 2014  Deloitte Touche Tohmatsu Limited</a:t>
            </a:r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759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4F32-4AD9-5E70-8021-9287C3B6E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1274F-C86E-FC5E-5692-22898A127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49B8-2F54-FFF6-3E20-19E53BFC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173E-AC41-E24E-8287-488F0A43D424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595C-A411-5249-1266-EE62E255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7F0B3-7173-3A72-8E0C-D3B015B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1CF6-EC0C-FC0B-DCAE-D66A70C1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73600-33C6-4AA8-B222-F86D5E5A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85639-5FFE-25AB-BDE9-78802616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B31B-1C95-A347-B857-87BE58B7D40E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69769-D747-D5E9-D849-6B3A151A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769FA-ED5F-5666-A389-70960CE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4DE-2FEC-0B93-E465-764736D9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AC3BD-FC15-D05F-73D8-32B4B34CE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9AAA0-B7D5-4BE8-C911-A6822CCD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BA65-8206-944E-8EA7-828736C8892B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860FA-58DF-9CCB-66CA-F79FD5FD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132B7-D213-F900-A2C5-5512781C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E45E-EB64-1CFE-F340-7FE178A3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1316-249A-5A52-A96E-954D80AF0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05D6D-7168-9BDB-4249-AE880979B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0CD11-11A0-BC97-78B3-3E8DEC95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7ED-C892-424B-8FB0-8BD74460B337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2BF4-F1E3-AD23-0FBE-5BDC7771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F3048-E83B-6C13-1B1B-B24BBD7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21E5-0BCB-7345-C0FF-846D7524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38C71-ED30-89F1-BD75-D96633463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08FB0-AB53-F35A-458F-A06E1F43F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9567F-890F-CB96-9372-CE3D38244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72B9E-B975-3033-5FDF-5AC90B330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903A3-796B-76D6-6EED-A2A0B615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E2A3-A12E-FF4C-A636-E665E67C99D1}" type="datetime1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6CB24-64C6-B4A4-B1E8-C4FBE8C3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BAD37-B087-75C3-2294-A6132B93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10AC-4EFD-0418-8D8C-B0DA7639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51CED-E2B3-26AE-0E2E-154CA878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810-A742-4148-9810-C73A217657F8}" type="datetime1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49905-8CEE-70A2-ED4E-AC4F7C12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9EEB8-A890-A0E8-5925-BE9BBAAC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7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0F29-C5C8-93F4-F859-C9BE3FC1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E1B-02E3-7F43-B05A-1D71D5DE974F}" type="datetime1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03DBC-5042-B921-93EA-1EBA21B1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07B79-0232-EA4B-6059-AB256578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2E56-7F52-56DC-11ED-1B6DD381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32CB-510B-EAF3-6A67-25E4E2A9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1738-5EF2-26B7-1517-B7E1736D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D981-335A-BF85-4768-6137F53B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0A25-E3F6-F912-2DAC-0F645919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3060-20C5-D58F-4609-5FB9B9DD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6BDE-BFEC-A34E-3152-67E4C28B6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35978-BFD6-1B3B-804F-2D1D0975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4C53-D19A-BB5A-2D06-F71B8C31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814-BEFC-7D47-842D-944636C38047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BAED-E48C-9A24-A3DD-F1A7012A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DFEDC-C458-F35C-CF80-9EC553D2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F7C4-BFE3-89D3-A59B-3CB20692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95B1A-AB25-5D62-BF29-31CDA983E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301ED-6DF4-10AB-BB9C-DDC6BE31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475AE-7CE0-14C4-14F9-288825BE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45AE-6A7A-9D43-BAA1-05C48BAF5E77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C02B-9AA8-5FC4-ECE2-4BF275A0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6FF9-E00F-9168-999C-D2C338AB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9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17B1-9421-7D97-2FFB-153DAA09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92A-4804-7A96-97C5-31A3063CD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B302-68A9-C8DE-A637-72C69F9B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3A86-FE76-934C-A571-F8786FDF2EF0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B65-06FE-1CD6-7038-BAD76E88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C4549-D674-0127-453F-F1CD6798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76228-7108-B0ED-DDDF-F9C6E21D1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F0140-A14A-B7A5-848C-63AF0E7D6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7E25-F612-191A-5729-1BF59A55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6837-3F22-3547-9D67-A973FE66AB09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120B-0478-EBFC-15DB-C018EFCE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BFDA-CDB7-5606-A4FE-32308C8E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486400" cy="6858001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photo</a:t>
            </a:r>
            <a:r>
              <a:rPr lang="de-DE"/>
              <a:t> </a:t>
            </a:r>
            <a:r>
              <a:rPr lang="de-DE" err="1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7299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photo</a:t>
            </a:r>
            <a:r>
              <a:rPr lang="de-DE"/>
              <a:t> </a:t>
            </a:r>
            <a:r>
              <a:rPr lang="de-DE" err="1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6178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Place </a:t>
            </a:r>
            <a:r>
              <a:rPr lang="de-DE" err="1"/>
              <a:t>photo</a:t>
            </a:r>
            <a:r>
              <a:rPr lang="de-DE"/>
              <a:t> </a:t>
            </a:r>
            <a:r>
              <a:rPr lang="de-DE" err="1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41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1140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270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25" b="1" i="0">
                <a:solidFill>
                  <a:srgbClr val="00010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pPr marL="86251">
              <a:lnSpc>
                <a:spcPct val="100000"/>
              </a:lnSpc>
              <a:spcBef>
                <a:spcPts val="58"/>
              </a:spcBef>
            </a:pPr>
            <a:fld id="{81D60167-4931-47E6-BA6A-407CBD079E47}" type="slidenum">
              <a:rPr dirty="0"/>
              <a:pPr marL="86251">
                <a:lnSpc>
                  <a:spcPct val="100000"/>
                </a:lnSpc>
                <a:spcBef>
                  <a:spcPts val="58"/>
                </a:spcBef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016" y="455084"/>
            <a:ext cx="4566708" cy="327013"/>
          </a:xfrm>
        </p:spPr>
        <p:txBody>
          <a:bodyPr lIns="0" tIns="0" rIns="0" bIns="0"/>
          <a:lstStyle>
            <a:lvl1pPr>
              <a:defRPr sz="2125" b="1" i="0">
                <a:solidFill>
                  <a:srgbClr val="00010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pPr marL="86251">
              <a:lnSpc>
                <a:spcPct val="100000"/>
              </a:lnSpc>
              <a:spcBef>
                <a:spcPts val="58"/>
              </a:spcBef>
            </a:pPr>
            <a:fld id="{81D60167-4931-47E6-BA6A-407CBD079E47}" type="slidenum">
              <a:rPr dirty="0"/>
              <a:pPr marL="86251">
                <a:lnSpc>
                  <a:spcPct val="100000"/>
                </a:lnSpc>
                <a:spcBef>
                  <a:spcPts val="58"/>
                </a:spcBef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A090-569E-7C5F-2D40-0AD0AC5F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9A307-53E3-C882-6338-362540207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CF962-3618-94AA-8878-D9593257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20F2-6F64-6130-5EE8-A64ED21B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04B79-6059-0B6F-63D7-B45D8086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00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016" y="455084"/>
            <a:ext cx="4566708" cy="327013"/>
          </a:xfrm>
        </p:spPr>
        <p:txBody>
          <a:bodyPr lIns="0" tIns="0" rIns="0" bIns="0"/>
          <a:lstStyle>
            <a:lvl1pPr>
              <a:defRPr sz="2125" b="1" i="0">
                <a:solidFill>
                  <a:srgbClr val="00010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pPr marL="86251">
              <a:lnSpc>
                <a:spcPct val="100000"/>
              </a:lnSpc>
              <a:spcBef>
                <a:spcPts val="58"/>
              </a:spcBef>
            </a:pPr>
            <a:fld id="{81D60167-4931-47E6-BA6A-407CBD079E47}" type="slidenum">
              <a:rPr dirty="0"/>
              <a:pPr marL="86251">
                <a:lnSpc>
                  <a:spcPct val="100000"/>
                </a:lnSpc>
                <a:spcBef>
                  <a:spcPts val="58"/>
                </a:spcBef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8AC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016" y="455084"/>
            <a:ext cx="4566708" cy="327013"/>
          </a:xfrm>
        </p:spPr>
        <p:txBody>
          <a:bodyPr lIns="0" tIns="0" rIns="0" bIns="0"/>
          <a:lstStyle>
            <a:lvl1pPr>
              <a:defRPr sz="2125" b="1" i="0">
                <a:solidFill>
                  <a:srgbClr val="00010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pPr marL="86251">
              <a:lnSpc>
                <a:spcPct val="100000"/>
              </a:lnSpc>
              <a:spcBef>
                <a:spcPts val="58"/>
              </a:spcBef>
            </a:pPr>
            <a:fld id="{81D60167-4931-47E6-BA6A-407CBD079E47}" type="slidenum">
              <a:rPr dirty="0"/>
              <a:pPr marL="86251">
                <a:lnSpc>
                  <a:spcPct val="100000"/>
                </a:lnSpc>
                <a:spcBef>
                  <a:spcPts val="58"/>
                </a:spcBef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pPr marL="86251">
              <a:lnSpc>
                <a:spcPct val="100000"/>
              </a:lnSpc>
              <a:spcBef>
                <a:spcPts val="58"/>
              </a:spcBef>
            </a:pPr>
            <a:fld id="{81D60167-4931-47E6-BA6A-407CBD079E47}" type="slidenum">
              <a:rPr dirty="0"/>
              <a:pPr marL="86251">
                <a:lnSpc>
                  <a:spcPct val="100000"/>
                </a:lnSpc>
                <a:spcBef>
                  <a:spcPts val="58"/>
                </a:spcBef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3FFD-8521-B3CA-F326-DEC5093B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A9B7-3F76-9BC0-DD1B-A1DCD885B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253ED-131C-F0F0-F8C3-86C8D2C43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6A667-2D45-2DC5-9271-209FC64F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85358-63AA-AEFC-57A2-37A050D3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3E8E2-339E-D29E-F6B9-361FED9D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2D84-88B1-FEBC-55C4-3B8E4127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CD8F-380B-236E-EA1E-D827A3D3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2A715-780F-AF01-7245-FA292F85E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8ED1B-49C8-C691-C475-36055BD39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03823-CBC9-4164-00A5-615CFCB3C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7AB49-9922-89DC-F07A-7485AF35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97AF4-BB97-DB33-6671-A2D3473B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580BD-FE3F-EE5F-4DCB-912CBAC5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97BE-AE57-1EA0-F179-CA8BFAD0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98871-126D-96BF-230F-7C4E9507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C0C7B-721F-A3B7-FC63-A0968EC3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BD86B-BDCA-67BF-E0D7-599194B3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A9ABC-7CDB-4B19-E82E-CC3626AF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CC7F0-8E49-D96B-678C-CA7AA8B0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4151-33E4-06CD-A6EC-5F700990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A8C6-3F5B-9192-F743-A7A9A2A4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C240-22C8-9655-8D95-15B6F44C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F2D6A-67E7-0C08-E5A6-9C830859C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C9D1B-C6EE-AFFF-94AA-5F40DB9E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DD1E2-8AFD-8952-105F-AE0264CF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8AD1E-5034-337C-4396-AA884A2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A8F1-707E-E27F-6FD4-E743D668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288D6-68B9-69FD-5B9F-73625A3A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70240-FB97-A184-A684-1812966E9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A1167-7577-F34C-5092-4125B694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181A-5692-30AD-9789-AD651B64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B378-AB34-33D5-0740-86F9956C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E5FA8-B7ED-C432-EADF-04AC6C86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013A4-099F-5471-164B-6DE162E3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16085-2F60-F9D6-EF82-11FBA0364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F154-AB13-A643-86CE-CB21FEDFC11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8D78-C74E-1607-A3B7-CBF397152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AA427-A5A1-9D3F-F337-54C665C66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4611-B846-0346-857C-8F1C0F83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3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4778E-AEF9-4C9E-E258-5C0E3D69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9C980-B82B-A953-A5DB-778C97DFD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CE45-5016-32F0-D303-21D8EBDF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DE67-64AA-684B-8D36-9A11B0F49BF6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1216-2DB8-1946-180F-9267AAF53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E3389-4B96-846C-26E2-13646D43B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3BDF-4A6F-2E4E-8BF5-DAE0133B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60" r:id="rId12"/>
    <p:sldLayoutId id="2147483691" r:id="rId13"/>
    <p:sldLayoutId id="2147483692" r:id="rId14"/>
    <p:sldLayoutId id="214748369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016" y="455084"/>
            <a:ext cx="4566708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00010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5159" y="2612628"/>
            <a:ext cx="4966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57177" y="6664982"/>
            <a:ext cx="18415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pPr marL="86251">
              <a:lnSpc>
                <a:spcPct val="100000"/>
              </a:lnSpc>
              <a:spcBef>
                <a:spcPts val="58"/>
              </a:spcBef>
            </a:pPr>
            <a:fld id="{81D60167-4931-47E6-BA6A-407CBD079E47}" type="slidenum">
              <a:rPr dirty="0"/>
              <a:pPr marL="86251">
                <a:lnSpc>
                  <a:spcPct val="100000"/>
                </a:lnSpc>
                <a:spcBef>
                  <a:spcPts val="58"/>
                </a:spcBef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2D8B7F7-9A5F-FCEC-1C59-C3684842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6834" y="358932"/>
            <a:ext cx="2982686" cy="1585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BA2AF-7343-EE33-9B5A-6DD3B4F5B1E8}"/>
              </a:ext>
            </a:extLst>
          </p:cNvPr>
          <p:cNvSpPr txBox="1"/>
          <p:nvPr/>
        </p:nvSpPr>
        <p:spPr>
          <a:xfrm>
            <a:off x="0" y="1932366"/>
            <a:ext cx="12192000" cy="7092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i="1" dirty="0">
                <a:solidFill>
                  <a:srgbClr val="1BA5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I-75 Cap Feasibility Study</a:t>
            </a:r>
            <a:endParaRPr lang="en-US" sz="3600" i="1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AC4BCCFF-DD6E-B24C-DF47-A3284DF6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113" b="16985"/>
          <a:stretch/>
        </p:blipFill>
        <p:spPr>
          <a:xfrm>
            <a:off x="0" y="2823398"/>
            <a:ext cx="12192000" cy="30148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6B9C5-DE4A-98D4-757A-2C52E4E1461D}"/>
              </a:ext>
            </a:extLst>
          </p:cNvPr>
          <p:cNvSpPr txBox="1"/>
          <p:nvPr/>
        </p:nvSpPr>
        <p:spPr>
          <a:xfrm>
            <a:off x="13313664" y="3279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4B7929-65B0-C105-B7D1-8CDE24C5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DF6B132-87FE-FA09-354B-5EF820BA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A1040E-2F39-DDA3-B540-CC388E2B173E}"/>
              </a:ext>
            </a:extLst>
          </p:cNvPr>
          <p:cNvSpPr txBox="1"/>
          <p:nvPr/>
        </p:nvSpPr>
        <p:spPr>
          <a:xfrm>
            <a:off x="518824" y="454047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Project Schedule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B5DB0A5-8595-11E6-9B0C-F24EA44CC129}"/>
              </a:ext>
            </a:extLst>
          </p:cNvPr>
          <p:cNvSpPr txBox="1">
            <a:spLocks/>
          </p:cNvSpPr>
          <p:nvPr/>
        </p:nvSpPr>
        <p:spPr>
          <a:xfrm>
            <a:off x="967321" y="1506306"/>
            <a:ext cx="968848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12 Month Project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Start: May 2025 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End: April 2026</a:t>
            </a: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64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1E87C-7930-D08E-5700-2FF999AA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7B49F42-77CA-A965-49AF-ABDA972C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729861-A929-4407-D063-956C4DCF255F}"/>
              </a:ext>
            </a:extLst>
          </p:cNvPr>
          <p:cNvSpPr txBox="1"/>
          <p:nvPr/>
        </p:nvSpPr>
        <p:spPr>
          <a:xfrm>
            <a:off x="518824" y="454047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Submittal Requirements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615D6E2-B139-97E6-3CD4-6B116F12EE74}"/>
              </a:ext>
            </a:extLst>
          </p:cNvPr>
          <p:cNvSpPr txBox="1">
            <a:spLocks/>
          </p:cNvSpPr>
          <p:nvPr/>
        </p:nvSpPr>
        <p:spPr>
          <a:xfrm>
            <a:off x="967321" y="1506306"/>
            <a:ext cx="9920135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kern="0" dirty="0">
                <a:latin typeface="Arial"/>
                <a:cs typeface="Arial"/>
              </a:rPr>
              <a:t>Project approach: detailed description of your approach to the project with associated schedule to complete</a:t>
            </a:r>
          </a:p>
          <a:p>
            <a:pPr marL="457200" indent="-457200">
              <a:buFont typeface="+mj-lt"/>
              <a:buAutoNum type="arabicPeriod"/>
            </a:pPr>
            <a:endParaRPr lang="en-US" sz="2400" b="1" kern="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kern="0" dirty="0">
                <a:latin typeface="Arial"/>
                <a:cs typeface="Arial"/>
              </a:rPr>
              <a:t>Project personnel: org chart, resumes, and description of the role of each team member, including project executives, towards the completion of the project</a:t>
            </a:r>
          </a:p>
          <a:p>
            <a:pPr marL="457200" indent="-457200">
              <a:buFont typeface="+mj-lt"/>
              <a:buAutoNum type="arabicPeriod"/>
            </a:pPr>
            <a:endParaRPr lang="en-US" sz="2400" b="1" kern="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kern="0" dirty="0">
                <a:latin typeface="Arial"/>
                <a:cs typeface="Arial"/>
              </a:rPr>
              <a:t>Prior experience: at least three examples of completed work of a similar scale, budget, and scope</a:t>
            </a:r>
          </a:p>
          <a:p>
            <a:endParaRPr lang="en-US" sz="2400" b="1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48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7750E61-8E31-25FE-579F-F70ACF4AE3A7}"/>
              </a:ext>
            </a:extLst>
          </p:cNvPr>
          <p:cNvSpPr/>
          <p:nvPr/>
        </p:nvSpPr>
        <p:spPr>
          <a:xfrm>
            <a:off x="3607788" y="1115791"/>
            <a:ext cx="4024734" cy="4024734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2DF3C3-E478-B04E-9B46-343697C95CC0}"/>
              </a:ext>
            </a:extLst>
          </p:cNvPr>
          <p:cNvSpPr/>
          <p:nvPr/>
        </p:nvSpPr>
        <p:spPr>
          <a:xfrm>
            <a:off x="2814819" y="3429000"/>
            <a:ext cx="2982310" cy="2982310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F84BDD-3311-4ABB-8EB3-FCE146028592}"/>
              </a:ext>
            </a:extLst>
          </p:cNvPr>
          <p:cNvSpPr/>
          <p:nvPr/>
        </p:nvSpPr>
        <p:spPr>
          <a:xfrm>
            <a:off x="5286699" y="3376918"/>
            <a:ext cx="3034391" cy="3034391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73805-0796-0D0B-E63E-0D03C6E1B9DC}"/>
              </a:ext>
            </a:extLst>
          </p:cNvPr>
          <p:cNvSpPr txBox="1"/>
          <p:nvPr/>
        </p:nvSpPr>
        <p:spPr>
          <a:xfrm>
            <a:off x="518825" y="343686"/>
            <a:ext cx="832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Desired Project Team Composition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9D9C5-BED8-F375-B3D4-48093E418214}"/>
              </a:ext>
            </a:extLst>
          </p:cNvPr>
          <p:cNvSpPr txBox="1"/>
          <p:nvPr/>
        </p:nvSpPr>
        <p:spPr>
          <a:xfrm>
            <a:off x="4679807" y="2531122"/>
            <a:ext cx="183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Transportation 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C816E-65EC-2DE3-8DDC-0C1ACA416B9D}"/>
              </a:ext>
            </a:extLst>
          </p:cNvPr>
          <p:cNvSpPr txBox="1"/>
          <p:nvPr/>
        </p:nvSpPr>
        <p:spPr>
          <a:xfrm>
            <a:off x="3219260" y="4584924"/>
            <a:ext cx="21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Community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CB28E-62AD-1DD4-6754-76D411DA680B}"/>
              </a:ext>
            </a:extLst>
          </p:cNvPr>
          <p:cNvSpPr txBox="1"/>
          <p:nvPr/>
        </p:nvSpPr>
        <p:spPr>
          <a:xfrm>
            <a:off x="5843972" y="4432448"/>
            <a:ext cx="2177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Public Space Design &amp; Placemaking</a:t>
            </a:r>
          </a:p>
        </p:txBody>
      </p:sp>
    </p:spTree>
    <p:extLst>
      <p:ext uri="{BB962C8B-B14F-4D97-AF65-F5344CB8AC3E}">
        <p14:creationId xmlns:p14="http://schemas.microsoft.com/office/powerpoint/2010/main" val="295466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38073-2627-D1A0-BEBA-C7DD9A50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3DC2169-3973-1C0D-0C08-8C2A6519F9ED}"/>
              </a:ext>
            </a:extLst>
          </p:cNvPr>
          <p:cNvSpPr/>
          <p:nvPr/>
        </p:nvSpPr>
        <p:spPr>
          <a:xfrm>
            <a:off x="3607788" y="1115791"/>
            <a:ext cx="4024734" cy="4024734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CE17F9-4A5D-6739-FA02-A9373832E479}"/>
              </a:ext>
            </a:extLst>
          </p:cNvPr>
          <p:cNvSpPr/>
          <p:nvPr/>
        </p:nvSpPr>
        <p:spPr>
          <a:xfrm>
            <a:off x="2814819" y="3429000"/>
            <a:ext cx="2982310" cy="2982310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EF2785-3B96-3D84-96FC-9184E31B44AB}"/>
              </a:ext>
            </a:extLst>
          </p:cNvPr>
          <p:cNvSpPr/>
          <p:nvPr/>
        </p:nvSpPr>
        <p:spPr>
          <a:xfrm>
            <a:off x="5286699" y="3376918"/>
            <a:ext cx="3034391" cy="3034391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FBA2-F0FB-DA9A-C4D5-D03F981C2855}"/>
              </a:ext>
            </a:extLst>
          </p:cNvPr>
          <p:cNvSpPr txBox="1"/>
          <p:nvPr/>
        </p:nvSpPr>
        <p:spPr>
          <a:xfrm>
            <a:off x="518825" y="343686"/>
            <a:ext cx="832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Desired Project Team Composition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239ED-A646-EF12-CDB1-16FE2A866C22}"/>
              </a:ext>
            </a:extLst>
          </p:cNvPr>
          <p:cNvSpPr txBox="1"/>
          <p:nvPr/>
        </p:nvSpPr>
        <p:spPr>
          <a:xfrm>
            <a:off x="4679807" y="2531122"/>
            <a:ext cx="183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Transportation 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DDB6B-260A-A9D1-578A-4FFDE9F47AC5}"/>
              </a:ext>
            </a:extLst>
          </p:cNvPr>
          <p:cNvSpPr txBox="1"/>
          <p:nvPr/>
        </p:nvSpPr>
        <p:spPr>
          <a:xfrm>
            <a:off x="3219260" y="4584924"/>
            <a:ext cx="21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Community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3C8AF-297C-0C45-DDE1-938503A74F41}"/>
              </a:ext>
            </a:extLst>
          </p:cNvPr>
          <p:cNvSpPr txBox="1"/>
          <p:nvPr/>
        </p:nvSpPr>
        <p:spPr>
          <a:xfrm>
            <a:off x="5843972" y="4432448"/>
            <a:ext cx="2177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Public Space Design &amp; Placemaking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CFEBE02-7015-0BBD-D472-0ADC7422C366}"/>
              </a:ext>
            </a:extLst>
          </p:cNvPr>
          <p:cNvSpPr txBox="1">
            <a:spLocks/>
          </p:cNvSpPr>
          <p:nvPr/>
        </p:nvSpPr>
        <p:spPr>
          <a:xfrm>
            <a:off x="7522882" y="1803223"/>
            <a:ext cx="2177079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0" dirty="0">
                <a:latin typeface="Arial"/>
                <a:cs typeface="Arial"/>
              </a:rPr>
              <a:t>Front load engineering work?</a:t>
            </a: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3C70938-A655-34A2-E0A4-91E14C9974C6}"/>
              </a:ext>
            </a:extLst>
          </p:cNvPr>
          <p:cNvSpPr txBox="1">
            <a:spLocks/>
          </p:cNvSpPr>
          <p:nvPr/>
        </p:nvSpPr>
        <p:spPr>
          <a:xfrm>
            <a:off x="8611421" y="4230245"/>
            <a:ext cx="267758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0" dirty="0">
                <a:latin typeface="Arial"/>
                <a:cs typeface="Arial"/>
              </a:rPr>
              <a:t>Three caps; three designers?</a:t>
            </a:r>
          </a:p>
          <a:p>
            <a:pPr algn="ctr"/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Overall master planner?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6D365A9-3053-F352-09B9-F68FA865EFDE}"/>
              </a:ext>
            </a:extLst>
          </p:cNvPr>
          <p:cNvSpPr txBox="1">
            <a:spLocks/>
          </p:cNvSpPr>
          <p:nvPr/>
        </p:nvSpPr>
        <p:spPr>
          <a:xfrm>
            <a:off x="281608" y="4327636"/>
            <a:ext cx="267758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0" dirty="0">
                <a:latin typeface="Arial"/>
                <a:cs typeface="Arial"/>
              </a:rPr>
              <a:t>Be creative. Design charrettes?</a:t>
            </a: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23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60F80-C000-0035-31A1-7BB6B57F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BD634C3-1489-70E8-AB16-2C803338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4FF09F-DFE1-4A20-B839-9E23331377DF}"/>
              </a:ext>
            </a:extLst>
          </p:cNvPr>
          <p:cNvSpPr txBox="1"/>
          <p:nvPr/>
        </p:nvSpPr>
        <p:spPr>
          <a:xfrm>
            <a:off x="518824" y="454047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RFP Selection Process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740CCA2-425A-4024-A382-507C6293FD1E}"/>
              </a:ext>
            </a:extLst>
          </p:cNvPr>
          <p:cNvSpPr txBox="1">
            <a:spLocks/>
          </p:cNvSpPr>
          <p:nvPr/>
        </p:nvSpPr>
        <p:spPr>
          <a:xfrm>
            <a:off x="967321" y="1506306"/>
            <a:ext cx="968848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RFP Released: March 24, 2025</a:t>
            </a:r>
          </a:p>
          <a:p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Bidder Question &amp; Answer: April 2,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Proposals due: noon on April 23, 2025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PDF format delivered by email to: 	</a:t>
            </a:r>
            <a:r>
              <a:rPr lang="en-US" sz="2400" b="1" kern="0" dirty="0" err="1">
                <a:latin typeface="Arial"/>
                <a:cs typeface="Arial"/>
              </a:rPr>
              <a:t>james.fidler@downtowndetroit.org</a:t>
            </a:r>
            <a:r>
              <a:rPr lang="en-US" sz="2400" b="1" kern="0" dirty="0">
                <a:latin typeface="Arial"/>
                <a:cs typeface="Arial"/>
              </a:rPr>
              <a:t> 	</a:t>
            </a:r>
            <a:r>
              <a:rPr lang="en-US" sz="2400" b="1" kern="0" dirty="0" err="1">
                <a:latin typeface="Arial"/>
                <a:cs typeface="Arial"/>
              </a:rPr>
              <a:t>isaac.douglas@downtowndetroit.org</a:t>
            </a:r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Interviews: week of April 28,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Selection: May 7,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66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2D8B7F7-9A5F-FCEC-1C59-C3684842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6834" y="358932"/>
            <a:ext cx="2982686" cy="1585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BA2AF-7343-EE33-9B5A-6DD3B4F5B1E8}"/>
              </a:ext>
            </a:extLst>
          </p:cNvPr>
          <p:cNvSpPr txBox="1"/>
          <p:nvPr/>
        </p:nvSpPr>
        <p:spPr>
          <a:xfrm>
            <a:off x="0" y="3074383"/>
            <a:ext cx="12192000" cy="7092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i="1" dirty="0">
                <a:solidFill>
                  <a:srgbClr val="1BA5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2766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5399685-F830-A598-94C2-DCC8CBF4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9BE1ABCE-D6B8-4337-77AE-7B193D401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608" y="1859340"/>
            <a:ext cx="5616544" cy="3159306"/>
          </a:xfrm>
          <a:prstGeom prst="rect">
            <a:avLst/>
          </a:prstGeom>
        </p:spPr>
      </p:pic>
      <p:pic>
        <p:nvPicPr>
          <p:cNvPr id="13" name="Picture 12" descr="A logo of a person holding a light&#10;&#10;Description automatically generated">
            <a:extLst>
              <a:ext uri="{FF2B5EF4-FFF2-40B4-BE49-F238E27FC236}">
                <a16:creationId xmlns:a16="http://schemas.microsoft.com/office/drawing/2014/main" id="{CC975C82-64EF-4DB6-AEDE-FE4E7ED7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917" y="1539301"/>
            <a:ext cx="2567108" cy="2936130"/>
          </a:xfrm>
          <a:prstGeom prst="rect">
            <a:avLst/>
          </a:prstGeom>
        </p:spPr>
      </p:pic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9F6C5145-4509-783E-4EA2-FE6277126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1" y="2472406"/>
            <a:ext cx="3219171" cy="1692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C36F1-886C-4306-C241-53333E25B031}"/>
              </a:ext>
            </a:extLst>
          </p:cNvPr>
          <p:cNvSpPr txBox="1"/>
          <p:nvPr/>
        </p:nvSpPr>
        <p:spPr>
          <a:xfrm>
            <a:off x="518824" y="454047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400880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9914CE3-8674-72DF-2140-8B422DBDB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82EF050-7FC8-03F9-5A98-998D8428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DF15D6-9D50-93B3-2048-B2F763F94312}"/>
              </a:ext>
            </a:extLst>
          </p:cNvPr>
          <p:cNvSpPr txBox="1"/>
          <p:nvPr/>
        </p:nvSpPr>
        <p:spPr>
          <a:xfrm>
            <a:off x="518824" y="220132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Project History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D0A0C6F-4477-B0AC-5CB4-96975AD40E10}"/>
              </a:ext>
            </a:extLst>
          </p:cNvPr>
          <p:cNvSpPr txBox="1">
            <a:spLocks/>
          </p:cNvSpPr>
          <p:nvPr/>
        </p:nvSpPr>
        <p:spPr>
          <a:xfrm>
            <a:off x="744279" y="1081005"/>
            <a:ext cx="1094527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DDP receives USDOT FY2023 Neighborhood Access and Equity (NAE) grant to conduct an I-75 Cap Feasibility Study – January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MDOT/City of Detroit awarded a federal earmark to advance project engineering – January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DDP undertakes 8-month community-led Visioning and Alternatives Analysis – April-December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Community and project partners select three cap preferred alternative – September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MDOT awarded a Reconnecting Communities Program (RCP) grant to advance project to construction readiness – January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8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map of a city with yellow arrows&#10;&#10;AI-generated content may be incorrect.">
            <a:extLst>
              <a:ext uri="{FF2B5EF4-FFF2-40B4-BE49-F238E27FC236}">
                <a16:creationId xmlns:a16="http://schemas.microsoft.com/office/drawing/2014/main" id="{D7E9F3A6-6EA3-DB50-FB41-351E311E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24"/>
          <a:stretch/>
        </p:blipFill>
        <p:spPr>
          <a:xfrm>
            <a:off x="0" y="871870"/>
            <a:ext cx="12376298" cy="608979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1311EB2-BD7C-257B-A5CF-8AC5164781FC}"/>
              </a:ext>
            </a:extLst>
          </p:cNvPr>
          <p:cNvSpPr txBox="1"/>
          <p:nvPr/>
        </p:nvSpPr>
        <p:spPr>
          <a:xfrm>
            <a:off x="518824" y="140479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Preferred Alternative</a:t>
            </a:r>
          </a:p>
        </p:txBody>
      </p:sp>
    </p:spTree>
    <p:extLst>
      <p:ext uri="{BB962C8B-B14F-4D97-AF65-F5344CB8AC3E}">
        <p14:creationId xmlns:p14="http://schemas.microsoft.com/office/powerpoint/2010/main" val="223433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330684-4E45-31D4-53F3-A2932ADC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DB8214C-D0BF-9323-B575-F697554F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22A5D5-AD2F-FFC4-18AA-D35629BC5863}"/>
              </a:ext>
            </a:extLst>
          </p:cNvPr>
          <p:cNvSpPr txBox="1"/>
          <p:nvPr/>
        </p:nvSpPr>
        <p:spPr>
          <a:xfrm>
            <a:off x="518824" y="220132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I-75 Cap Feasibility Study Goals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1DFDDBA-51A5-A6A0-8E22-8DFAC0DFF54D}"/>
              </a:ext>
            </a:extLst>
          </p:cNvPr>
          <p:cNvSpPr txBox="1">
            <a:spLocks/>
          </p:cNvSpPr>
          <p:nvPr/>
        </p:nvSpPr>
        <p:spPr>
          <a:xfrm>
            <a:off x="744279" y="1081005"/>
            <a:ext cx="1094527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Determine location and size of park caps based on preliminary site survey, ventilation study, structural design concepts, transportation study, and community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Research to support Environmental Class of Action determination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Develop public space design as part of community-led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Update cost estimates and develop Operations and Maintenance Plan with project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1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0A25397-6CB8-E937-C395-0457C7276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9B7ACA7-899D-10A1-C739-0131A226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CFC028-0B93-54D4-B5C8-97C0E245D88C}"/>
              </a:ext>
            </a:extLst>
          </p:cNvPr>
          <p:cNvSpPr txBox="1"/>
          <p:nvPr/>
        </p:nvSpPr>
        <p:spPr>
          <a:xfrm>
            <a:off x="518824" y="454047"/>
            <a:ext cx="11495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Scope of Work: 1. Transportation Design and Engineering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2A1039A-8497-6C21-2F89-855DA4806B68}"/>
              </a:ext>
            </a:extLst>
          </p:cNvPr>
          <p:cNvSpPr txBox="1">
            <a:spLocks/>
          </p:cNvSpPr>
          <p:nvPr/>
        </p:nvSpPr>
        <p:spPr>
          <a:xfrm>
            <a:off x="1103771" y="1973344"/>
            <a:ext cx="998445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Transportation Study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Potential changes to I-75 access and the local street network for all modes (coordinate with I-375 project)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Interstate Access Change Request needs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Safety and operations analysis and model improvements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Hazardous materials 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Environmental Review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Research to support NEPA Class of Action</a:t>
            </a:r>
            <a:endParaRPr lang="en-US" sz="2400" b="1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02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CF09FD-D04C-144F-9C6E-887FDA16A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630D45A-2C6B-A000-87DA-57E874140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F77F9E-D6A3-CA19-2026-B76BD123B84B}"/>
              </a:ext>
            </a:extLst>
          </p:cNvPr>
          <p:cNvSpPr txBox="1"/>
          <p:nvPr/>
        </p:nvSpPr>
        <p:spPr>
          <a:xfrm>
            <a:off x="518824" y="454047"/>
            <a:ext cx="11495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Scope of Work: 1. Transportation Design and Engineering (Continued)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9AB7C7A-C1D3-755B-BDC3-1BEC74B69608}"/>
              </a:ext>
            </a:extLst>
          </p:cNvPr>
          <p:cNvSpPr txBox="1">
            <a:spLocks/>
          </p:cNvSpPr>
          <p:nvPr/>
        </p:nvSpPr>
        <p:spPr>
          <a:xfrm>
            <a:off x="935665" y="1973344"/>
            <a:ext cx="10738884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Engineering Design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Preliminary site survey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Ventilation study (avoid need for mechanical ventilation)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Advance structural design concept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Analyze constructability and phasing (in coordination with I-375)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Prepare drainage concepts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Update capital cost estimates</a:t>
            </a:r>
          </a:p>
        </p:txBody>
      </p:sp>
    </p:spTree>
    <p:extLst>
      <p:ext uri="{BB962C8B-B14F-4D97-AF65-F5344CB8AC3E}">
        <p14:creationId xmlns:p14="http://schemas.microsoft.com/office/powerpoint/2010/main" val="105432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1748C0-EB09-BECE-E415-5008E8441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C846C30-6BEF-B443-C043-855C8921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17167B9-ABBC-EBDB-D5F2-9BB16F99D323}"/>
              </a:ext>
            </a:extLst>
          </p:cNvPr>
          <p:cNvSpPr txBox="1"/>
          <p:nvPr/>
        </p:nvSpPr>
        <p:spPr>
          <a:xfrm>
            <a:off x="518824" y="454047"/>
            <a:ext cx="1070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Scope of Work: 2. Park Design and Placemaking Plan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8A583CE-B956-A5FB-2292-E91BAB93E40A}"/>
              </a:ext>
            </a:extLst>
          </p:cNvPr>
          <p:cNvSpPr txBox="1">
            <a:spLocks/>
          </p:cNvSpPr>
          <p:nvPr/>
        </p:nvSpPr>
        <p:spPr>
          <a:xfrm>
            <a:off x="1103771" y="1803223"/>
            <a:ext cx="998445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Develop schematic design package for proposed public space and local street </a:t>
            </a:r>
            <a:r>
              <a:rPr lang="en-US" sz="2400" b="1" kern="0" dirty="0" err="1">
                <a:latin typeface="Arial"/>
                <a:cs typeface="Arial"/>
              </a:rPr>
              <a:t>right-of-ways</a:t>
            </a:r>
            <a:r>
              <a:rPr lang="en-US" sz="2400" b="1" kern="0" dirty="0">
                <a:latin typeface="Arial"/>
                <a:cs typeface="Arial"/>
              </a:rPr>
              <a:t> within project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Develop program and placemaking plan for each public space</a:t>
            </a:r>
            <a:endParaRPr lang="en-US" sz="2400" b="1" kern="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Integrate public space, program, and placemaking plan with capital and operational cost estimates with the overall project</a:t>
            </a:r>
          </a:p>
          <a:p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64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1BB687-7EC7-AA8E-3C51-F844AD2A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1DB237F-849D-769C-BC2E-74E5C369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3" y="5853113"/>
            <a:ext cx="1004887" cy="10048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D4B9CA-7FE8-E866-1005-E7D7464558FD}"/>
              </a:ext>
            </a:extLst>
          </p:cNvPr>
          <p:cNvSpPr txBox="1"/>
          <p:nvPr/>
        </p:nvSpPr>
        <p:spPr>
          <a:xfrm>
            <a:off x="518824" y="454047"/>
            <a:ext cx="1070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1BA5DE"/>
                </a:solidFill>
                <a:latin typeface="Arial"/>
                <a:ea typeface="+mj-ea"/>
                <a:cs typeface="Arial"/>
              </a:rPr>
              <a:t>Scope of Work: 3. Community Engagement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4D75E22-72EF-094A-A9E1-5682E43CCF8B}"/>
              </a:ext>
            </a:extLst>
          </p:cNvPr>
          <p:cNvSpPr txBox="1">
            <a:spLocks/>
          </p:cNvSpPr>
          <p:nvPr/>
        </p:nvSpPr>
        <p:spPr>
          <a:xfrm>
            <a:off x="879521" y="1347810"/>
            <a:ext cx="9984457" cy="1625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>
              <a:defRPr>
                <a:latin typeface="+mn-lt"/>
                <a:ea typeface="+mn-ea"/>
                <a:cs typeface="+mn-cs"/>
              </a:defRPr>
            </a:lvl2pPr>
            <a:lvl3pPr marL="761970">
              <a:defRPr>
                <a:latin typeface="+mn-lt"/>
                <a:ea typeface="+mn-ea"/>
                <a:cs typeface="+mn-cs"/>
              </a:defRPr>
            </a:lvl3pPr>
            <a:lvl4pPr marL="1142954">
              <a:defRPr>
                <a:latin typeface="+mn-lt"/>
                <a:ea typeface="+mn-ea"/>
                <a:cs typeface="+mn-cs"/>
              </a:defRPr>
            </a:lvl4pPr>
            <a:lvl5pPr marL="1523939">
              <a:defRPr>
                <a:latin typeface="+mn-lt"/>
                <a:ea typeface="+mn-ea"/>
                <a:cs typeface="+mn-cs"/>
              </a:defRPr>
            </a:lvl5pPr>
            <a:lvl6pPr marL="1904924">
              <a:defRPr>
                <a:latin typeface="+mn-lt"/>
                <a:ea typeface="+mn-ea"/>
                <a:cs typeface="+mn-cs"/>
              </a:defRPr>
            </a:lvl6pPr>
            <a:lvl7pPr marL="2285909">
              <a:defRPr>
                <a:latin typeface="+mn-lt"/>
                <a:ea typeface="+mn-ea"/>
                <a:cs typeface="+mn-cs"/>
              </a:defRPr>
            </a:lvl7pPr>
            <a:lvl8pPr marL="2666893">
              <a:defRPr>
                <a:latin typeface="+mn-lt"/>
                <a:ea typeface="+mn-ea"/>
                <a:cs typeface="+mn-cs"/>
              </a:defRPr>
            </a:lvl8pPr>
            <a:lvl9pPr marL="3047878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Develop inclusive community engagement plan to ensure that all demographic groups are kept informed and provided opportunity to participate in the development of the Feasibility Study</a:t>
            </a:r>
          </a:p>
          <a:p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Conduct monthly stakeholder meetings – virtual or in-person – with project stakeholder group</a:t>
            </a:r>
          </a:p>
          <a:p>
            <a:pPr lvl="1"/>
            <a:endParaRPr lang="en-US" sz="2400" b="1" kern="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Arial"/>
                <a:cs typeface="Arial"/>
              </a:rPr>
              <a:t>Convene public meetings as part of a broad and inclusive participatory planning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33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1cc171-99ee-41ba-9187-6c3f1fa034e5">
      <Terms xmlns="http://schemas.microsoft.com/office/infopath/2007/PartnerControls"/>
    </lcf76f155ced4ddcb4097134ff3c332f>
    <TaxCatchAll xmlns="1416c158-91fe-440c-a490-3e2add182e0f" xsi:nil="true"/>
    <SharedWithUsers xmlns="1416c158-91fe-440c-a490-3e2add182e0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4AC2B8F6C7F4BB09C7DADF5133ECD" ma:contentTypeVersion="20" ma:contentTypeDescription="Create a new document." ma:contentTypeScope="" ma:versionID="993c4f6e4e31b072afcb2ba5e70ca960">
  <xsd:schema xmlns:xsd="http://www.w3.org/2001/XMLSchema" xmlns:xs="http://www.w3.org/2001/XMLSchema" xmlns:p="http://schemas.microsoft.com/office/2006/metadata/properties" xmlns:ns2="1416c158-91fe-440c-a490-3e2add182e0f" xmlns:ns3="fa1cc171-99ee-41ba-9187-6c3f1fa034e5" targetNamespace="http://schemas.microsoft.com/office/2006/metadata/properties" ma:root="true" ma:fieldsID="559c66d96232255d1e9c796d225fe9c5" ns2:_="" ns3:_="">
    <xsd:import namespace="1416c158-91fe-440c-a490-3e2add182e0f"/>
    <xsd:import namespace="fa1cc171-99ee-41ba-9187-6c3f1fa034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2:MigrationSourceID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6c158-91fe-440c-a490-3e2add182e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eec20e-90a6-4b2c-aae2-1fa882ea45ca}" ma:internalName="TaxCatchAll" ma:showField="CatchAllData" ma:web="1416c158-91fe-440c-a490-3e2add182e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grationSourceID" ma:index="26" nillable="true" ma:displayName="MigrationSourceID" ma:internalName="MigrationSource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cc171-99ee-41ba-9187-6c3f1fa03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798660-94be-4e51-8b02-f740ff4a3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C9ADD0-C6CA-41DD-9709-23B3BEF42E56}">
  <ds:schemaRefs>
    <ds:schemaRef ds:uri="1416c158-91fe-440c-a490-3e2add182e0f"/>
    <ds:schemaRef ds:uri="fa1cc171-99ee-41ba-9187-6c3f1fa034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B2BC1A-71DD-4F90-B842-B865AB011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5FA45-8086-4E96-A28A-34558DE36AD0}"/>
</file>

<file path=docProps/app.xml><?xml version="1.0" encoding="utf-8"?>
<Properties xmlns="http://schemas.openxmlformats.org/officeDocument/2006/extended-properties" xmlns:vt="http://schemas.openxmlformats.org/officeDocument/2006/docPropsVTypes">
  <TotalTime>5046</TotalTime>
  <Words>559</Words>
  <Application>Microsoft Macintosh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HelveticaNeue-Light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Anjana Schroeder</dc:creator>
  <cp:lastModifiedBy>James Fidler</cp:lastModifiedBy>
  <cp:revision>122</cp:revision>
  <dcterms:created xsi:type="dcterms:W3CDTF">2023-07-19T20:41:05Z</dcterms:created>
  <dcterms:modified xsi:type="dcterms:W3CDTF">2025-04-01T20:11:01Z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0x0101001EC4AC2B8F6C7F4BB09C7DADF5133ECD</vt:lpwstr>
  </property>
  <property fmtid="{D5CDD505-2E9C-101B-9397-08002B2CF9AE}" pid="3" name="MediaServiceImageTags">
    <vt:lpwstr/>
  </property>
</Properties>
</file>